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7" r:id="rId3"/>
    <p:sldId id="263" r:id="rId4"/>
    <p:sldId id="265" r:id="rId5"/>
    <p:sldId id="266" r:id="rId6"/>
    <p:sldId id="271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4" userDrawn="1">
          <p15:clr>
            <a:srgbClr val="A4A3A4"/>
          </p15:clr>
        </p15:guide>
        <p15:guide id="2" pos="383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34"/>
        <p:guide pos="383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notesMaster" Target="notesMasters/notesMaster1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3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76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7.xml"/><Relationship Id="rId1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8.xml"/><Relationship Id="rId1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79.xml"/><Relationship Id="rId2" Type="http://schemas.openxmlformats.org/officeDocument/2006/relationships/image" Target="../media/image21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4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5.xml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66.xml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6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68.xml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69.xml"/><Relationship Id="rId4" Type="http://schemas.openxmlformats.org/officeDocument/2006/relationships/image" Target="../media/image13.jpeg"/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74.xml"/><Relationship Id="rId6" Type="http://schemas.openxmlformats.org/officeDocument/2006/relationships/tags" Target="../tags/tag73.xml"/><Relationship Id="rId5" Type="http://schemas.openxmlformats.org/officeDocument/2006/relationships/tags" Target="../tags/tag72.xml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tags" Target="../tags/tag71.xml"/><Relationship Id="rId1" Type="http://schemas.openxmlformats.org/officeDocument/2006/relationships/tags" Target="../tags/tag7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5.xml"/><Relationship Id="rId1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图片 5"/>
          <p:cNvPicPr>
            <a:picLocks noChangeAspect="1"/>
          </p:cNvPicPr>
          <p:nvPr/>
        </p:nvPicPr>
        <p:blipFill>
          <a:blip r:embed="rId1">
            <a:alphaModFix am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027" y="1353751"/>
            <a:ext cx="8067400" cy="4571527"/>
          </a:xfrm>
          <a:prstGeom prst="rect">
            <a:avLst/>
          </a:prstGeom>
        </p:spPr>
      </p:pic>
      <p:sp>
        <p:nvSpPr>
          <p:cNvPr id="8" name="文本框 3"/>
          <p:cNvSpPr txBox="1"/>
          <p:nvPr/>
        </p:nvSpPr>
        <p:spPr>
          <a:xfrm>
            <a:off x="1849120" y="2329815"/>
            <a:ext cx="8229600" cy="1198880"/>
          </a:xfrm>
          <a:prstGeom prst="rect">
            <a:avLst/>
          </a:prstGeom>
          <a:noFill/>
          <a:effectLst/>
        </p:spPr>
        <p:txBody>
          <a:bodyPr wrap="square" lIns="91440" tIns="45720" rIns="91440" bIns="45720" rtlCol="0">
            <a:spAutoFit/>
          </a:bodyPr>
          <a:p>
            <a:pPr algn="ctr"/>
            <a:endParaRPr lang="en-US" altLang="zh-CN" sz="36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微软雅黑" panose="020B0503020204020204" charset="-122"/>
            </a:endParaRPr>
          </a:p>
          <a:p>
            <a:pPr algn="ctr">
              <a:buClrTx/>
              <a:buSzTx/>
              <a:buFontTx/>
            </a:pPr>
            <a:r>
              <a:rPr lang="zh-CN" altLang="en-US" sz="36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ODM产品介绍</a:t>
            </a:r>
            <a:endParaRPr lang="zh-CN" altLang="en-US" sz="36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0605770" y="6304280"/>
            <a:ext cx="14852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20260601</a:t>
            </a:r>
            <a:endParaRPr lang="en-US" altLang="zh-CN" sz="18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  <a:p>
            <a:endParaRPr lang="zh-CN" altLang="en-US" dirty="0"/>
          </a:p>
        </p:txBody>
      </p:sp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7444740" y="1067435"/>
            <a:ext cx="4692650" cy="5622290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>
              <a:lnSpc>
                <a:spcPct val="150000"/>
              </a:lnSpc>
            </a:pPr>
            <a:r>
              <a:rPr lang="zh-CN" altLang="en-US" sz="13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核心主控基于高通中端平台</a:t>
            </a:r>
            <a:r>
              <a:rPr lang="en-US" altLang="zh-CN" sz="13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 SM6115</a:t>
            </a:r>
            <a:r>
              <a:rPr lang="zh-CN" altLang="en-US" sz="13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，集成八核处理器（四核高性能处理器</a:t>
            </a:r>
            <a:r>
              <a:rPr lang="en-US" altLang="zh-CN" sz="13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@2.1GHz+</a:t>
            </a:r>
            <a:r>
              <a:rPr lang="zh-CN" altLang="en-US" sz="13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四核低功耗处理器</a:t>
            </a:r>
            <a:r>
              <a:rPr lang="en-US" altLang="zh-CN" sz="13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@2.0GHz</a:t>
            </a:r>
            <a:r>
              <a:rPr lang="zh-CN" altLang="en-US" sz="13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）。内置高通</a:t>
            </a:r>
            <a:r>
              <a:rPr lang="en-US" altLang="zh-CN" sz="13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 Adreno</a:t>
            </a:r>
            <a:r>
              <a:rPr lang="en-US" altLang="zh-CN" sz="1300" baseline="30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TM</a:t>
            </a:r>
            <a:r>
              <a:rPr lang="en-US" altLang="zh-CN" sz="13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 610 GPU @950MHz</a:t>
            </a:r>
            <a:r>
              <a:rPr lang="zh-CN" altLang="en-US" sz="13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图形引擎，搭载</a:t>
            </a:r>
            <a:r>
              <a:rPr lang="en-US" altLang="zh-CN" sz="13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Android13</a:t>
            </a:r>
            <a:r>
              <a:rPr lang="zh-CN" altLang="en-US" sz="13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操作系统。</a:t>
            </a:r>
            <a:endParaRPr lang="zh-CN" altLang="en-US" sz="13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zh-CN" altLang="en-US" sz="6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zh-CN" altLang="en-US" sz="6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3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核心主控基于高通入门级平台</a:t>
            </a:r>
            <a:r>
              <a:rPr lang="en-US" altLang="zh-CN" sz="13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 QCM2290</a:t>
            </a:r>
            <a:r>
              <a:rPr lang="zh-CN" altLang="en-US" sz="13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，集成四核</a:t>
            </a:r>
            <a:r>
              <a:rPr lang="en-US" altLang="zh-CN" sz="13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 Cortex-A53 </a:t>
            </a:r>
            <a:r>
              <a:rPr lang="zh-CN" altLang="en-US" sz="13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处理器。内置</a:t>
            </a:r>
            <a:r>
              <a:rPr lang="en-US" altLang="zh-CN" sz="13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 Adreno</a:t>
            </a:r>
            <a:r>
              <a:rPr lang="en-US" altLang="zh-CN" sz="1300" baseline="30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TM</a:t>
            </a:r>
            <a:r>
              <a:rPr lang="en-US" altLang="zh-CN" sz="13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 702 </a:t>
            </a:r>
            <a:r>
              <a:rPr lang="zh-CN" altLang="en-US" sz="13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高性能图形引擎，搭载</a:t>
            </a:r>
            <a:r>
              <a:rPr lang="en-US" altLang="zh-CN" sz="13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 Android13 </a:t>
            </a:r>
            <a:r>
              <a:rPr lang="zh-CN" altLang="en-US" sz="13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操作系统。</a:t>
            </a:r>
            <a:endParaRPr lang="zh-CN" altLang="en-US" sz="13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zh-CN" altLang="en-US" sz="6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zh-CN" altLang="en-US" sz="6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3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12V</a:t>
            </a:r>
            <a:endParaRPr lang="en-US" altLang="zh-CN" sz="13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50000"/>
              </a:lnSpc>
              <a:buClrTx/>
              <a:buSzTx/>
              <a:buFontTx/>
            </a:pPr>
            <a:endParaRPr lang="zh-CN" altLang="en-US" sz="6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50000"/>
              </a:lnSpc>
              <a:buClrTx/>
              <a:buSzTx/>
              <a:buFontTx/>
            </a:pPr>
            <a:endParaRPr lang="zh-CN" altLang="en-US" sz="6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3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支持</a:t>
            </a:r>
            <a:r>
              <a:rPr lang="en-US" altLang="zh-CN" sz="13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Wi-Fi 2.4G/5G </a:t>
            </a:r>
            <a:r>
              <a:rPr lang="zh-CN" altLang="en-US" sz="13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双频，蓝牙</a:t>
            </a:r>
            <a:r>
              <a:rPr lang="en-US" altLang="zh-CN" sz="13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5.0</a:t>
            </a:r>
            <a:r>
              <a:rPr lang="zh-CN" altLang="en-US" sz="13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，以太网，支持</a:t>
            </a:r>
            <a:r>
              <a:rPr lang="en-US" altLang="zh-CN" sz="13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4G</a:t>
            </a:r>
            <a:r>
              <a:rPr lang="zh-CN" altLang="en-US" sz="13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全网通</a:t>
            </a:r>
            <a:endParaRPr lang="zh-CN" altLang="en-US" sz="13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zh-CN" altLang="en-US" sz="6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zh-CN" altLang="en-US" sz="6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en-US" altLang="zh-CN" sz="13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MIPI/LVDS</a:t>
            </a:r>
            <a:r>
              <a:rPr lang="zh-CN" altLang="en-US" sz="13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en-US" altLang="zh-CN" sz="13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二选一</a:t>
            </a:r>
            <a:r>
              <a:rPr lang="zh-CN" altLang="en-US" sz="13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）</a:t>
            </a:r>
            <a:r>
              <a:rPr lang="en-US" altLang="zh-CN" sz="13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，TP</a:t>
            </a:r>
            <a:r>
              <a:rPr lang="zh-CN" altLang="en-US" sz="13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lang="en-US" altLang="zh-CN" sz="13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3路USB HOST，2路串口</a:t>
            </a:r>
            <a:r>
              <a:rPr lang="zh-CN" altLang="en-US" sz="13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en-US" altLang="zh-CN" sz="13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可选配置TTL/RS232/RS485</a:t>
            </a:r>
            <a:r>
              <a:rPr lang="zh-CN" altLang="en-US" sz="13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），</a:t>
            </a:r>
            <a:r>
              <a:rPr lang="en-US" altLang="zh-CN" sz="13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4</a:t>
            </a:r>
            <a:r>
              <a:rPr lang="zh-CN" altLang="en-US" sz="13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路</a:t>
            </a:r>
            <a:r>
              <a:rPr lang="en-US" altLang="zh-CN" sz="13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GPIO，RJ45，喇叭</a:t>
            </a:r>
            <a:endParaRPr lang="zh-CN" altLang="en-US" sz="6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zh-CN" altLang="en-US" sz="6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3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广告机、数字标牌、自动售卖机、智能零售终端、智能自助终端等</a:t>
            </a:r>
            <a:endParaRPr lang="zh-CN" altLang="en-US" sz="13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01526" y="467994"/>
            <a:ext cx="8447289" cy="521970"/>
          </a:xfrm>
          <a:prstGeom prst="rect">
            <a:avLst/>
          </a:prstGeom>
          <a:noFill/>
          <a:effectLst/>
        </p:spPr>
        <p:txBody>
          <a:bodyPr wrap="square" lIns="91440" tIns="45720" rIns="91440" bIns="45720" rtlCol="0">
            <a:spAutoFit/>
          </a:bodyPr>
          <a:p>
            <a:r>
              <a:rPr lang="en-US" altLang="zh-CN" sz="2800" b="1" dirty="0">
                <a:solidFill>
                  <a:srgbClr val="C70025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rPr>
              <a:t> </a:t>
            </a:r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智能终端主板：</a:t>
            </a:r>
            <a:r>
              <a:rPr lang="en-US" altLang="zh-CN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WE200X</a:t>
            </a:r>
            <a:endParaRPr lang="en-US" altLang="zh-CN" sz="28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47" t="11180" r="8884" b="7631"/>
          <a:stretch>
            <a:fillRect/>
          </a:stretch>
        </p:blipFill>
        <p:spPr>
          <a:xfrm>
            <a:off x="522605" y="1756410"/>
            <a:ext cx="4650105" cy="3497580"/>
          </a:xfrm>
          <a:prstGeom prst="rect">
            <a:avLst/>
          </a:prstGeom>
        </p:spPr>
      </p:pic>
      <p:sp>
        <p:nvSpPr>
          <p:cNvPr id="6" name="矩形: 圆角 57"/>
          <p:cNvSpPr/>
          <p:nvPr/>
        </p:nvSpPr>
        <p:spPr>
          <a:xfrm>
            <a:off x="5623560" y="1125855"/>
            <a:ext cx="1657350" cy="40449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p>
            <a:pPr algn="ctr"/>
            <a:r>
              <a:rPr lang="en-US" altLang="zh-CN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WE200X-SC200U</a:t>
            </a:r>
            <a:endParaRPr lang="en-US" altLang="zh-CN" sz="12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" name="矩形: 圆角 57"/>
          <p:cNvSpPr/>
          <p:nvPr/>
        </p:nvSpPr>
        <p:spPr>
          <a:xfrm>
            <a:off x="5623560" y="2574925"/>
            <a:ext cx="1657350" cy="40449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p>
            <a:pPr algn="ctr"/>
            <a:r>
              <a:rPr lang="en-US" altLang="zh-CN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WE200X-SC200E</a:t>
            </a:r>
            <a:endParaRPr lang="en-US" altLang="zh-CN" sz="12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8" name="矩形: 圆角 57"/>
          <p:cNvSpPr/>
          <p:nvPr/>
        </p:nvSpPr>
        <p:spPr>
          <a:xfrm>
            <a:off x="5623560" y="3724275"/>
            <a:ext cx="1657350" cy="40449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p>
            <a:pPr algn="ctr"/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主板</a:t>
            </a:r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供电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" name="矩形: 圆角 57"/>
          <p:cNvSpPr/>
          <p:nvPr/>
        </p:nvSpPr>
        <p:spPr>
          <a:xfrm>
            <a:off x="5623560" y="4293870"/>
            <a:ext cx="1657350" cy="40449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p>
            <a:pPr algn="ctr"/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网络</a:t>
            </a:r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通信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" name="矩形: 圆角 57"/>
          <p:cNvSpPr/>
          <p:nvPr/>
        </p:nvSpPr>
        <p:spPr>
          <a:xfrm>
            <a:off x="5623560" y="4872990"/>
            <a:ext cx="1657350" cy="40449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p>
            <a:pPr algn="ctr"/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接口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6" name="矩形: 圆角 57"/>
          <p:cNvSpPr/>
          <p:nvPr/>
        </p:nvSpPr>
        <p:spPr>
          <a:xfrm>
            <a:off x="5623560" y="5713730"/>
            <a:ext cx="1657350" cy="40449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p>
            <a:pPr algn="ctr"/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行业</a:t>
            </a:r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应用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1592580" y="5344795"/>
            <a:ext cx="2734310" cy="27559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l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长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127mm ·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宽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86mm ·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板厚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1.6mm</a:t>
            </a:r>
            <a:endParaRPr lang="en-US" altLang="zh-CN" sz="120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2"/>
          <a:srcRect l="19407" t="22551" r="23581" b="18185"/>
          <a:stretch>
            <a:fillRect/>
          </a:stretch>
        </p:blipFill>
        <p:spPr>
          <a:xfrm>
            <a:off x="379095" y="1866265"/>
            <a:ext cx="4685665" cy="327787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" name="文本框 8"/>
          <p:cNvSpPr txBox="1"/>
          <p:nvPr/>
        </p:nvSpPr>
        <p:spPr>
          <a:xfrm>
            <a:off x="7444740" y="1122045"/>
            <a:ext cx="4573905" cy="507746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>
              <a:lnSpc>
                <a:spcPct val="150000"/>
              </a:lnSpc>
            </a:pP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核心主控基于瑞芯微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RK3566 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平台，集成四核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Cortex-A55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处理器，内置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Mali-G52 GPU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，搭载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Android13 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操作系统，支持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路串口（可选配置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TTL/RS232/RS485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）。</a:t>
            </a:r>
            <a:endParaRPr lang="zh-CN" altLang="en-US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zh-CN" altLang="en-US" sz="6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zh-CN" altLang="en-US" sz="6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核心主控基于瑞芯微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RK3128 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平台，集成四核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Cortex-A7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处理器，内置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Mail-400 MP2 GPU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，搭载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Android7 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操作系统，支持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路串口（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可选配置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TTL/RS232/RS485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）。</a:t>
            </a:r>
            <a:endParaRPr lang="zh-CN" altLang="en-US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zh-CN" altLang="en-US" sz="6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zh-CN" altLang="en-US" sz="6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12V</a:t>
            </a: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50000"/>
              </a:lnSpc>
              <a:buClrTx/>
              <a:buSzTx/>
              <a:buFontTx/>
            </a:pPr>
            <a:endParaRPr lang="zh-CN" altLang="en-US" sz="6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50000"/>
              </a:lnSpc>
              <a:buClrTx/>
              <a:buSzTx/>
              <a:buFontTx/>
            </a:pPr>
            <a:endParaRPr lang="zh-CN" altLang="en-US" sz="6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支持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Wi-Fi 2.4G , 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以太网，可选配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4G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模组，支持全网通</a:t>
            </a:r>
            <a:endParaRPr lang="zh-CN" altLang="en-US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zh-CN" altLang="en-US" sz="6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zh-CN" altLang="en-US" sz="6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LVDS/MIPI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TP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3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路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USB HOST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2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路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GPIO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TF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卡扩展，喇叭，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RTC</a:t>
            </a:r>
            <a:endParaRPr lang="zh-CN" altLang="en-US" sz="6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zh-CN" altLang="en-US" sz="6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zh-CN" altLang="en-US" sz="6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广告机，咖啡机，数字标牌，自动售卖机，医疗设计，车载设备，智能零售终端，智能自助终端，共享类产品终端等。</a:t>
            </a:r>
            <a:endParaRPr lang="zh-CN" altLang="en-US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3"/>
          <p:cNvSpPr txBox="1"/>
          <p:nvPr/>
        </p:nvSpPr>
        <p:spPr>
          <a:xfrm>
            <a:off x="301526" y="467994"/>
            <a:ext cx="8447289" cy="521970"/>
          </a:xfrm>
          <a:prstGeom prst="rect">
            <a:avLst/>
          </a:prstGeom>
          <a:noFill/>
          <a:effectLst/>
        </p:spPr>
        <p:txBody>
          <a:bodyPr wrap="square" lIns="91440" tIns="45720" rIns="91440" bIns="45720" rtlCol="0">
            <a:spAutoFit/>
          </a:bodyPr>
          <a:p>
            <a:r>
              <a:rPr lang="en-US" altLang="zh-CN" sz="2800" b="1" dirty="0">
                <a:solidFill>
                  <a:srgbClr val="C70025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rPr>
              <a:t> </a:t>
            </a:r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rPr>
              <a:t>智能终端主板：</a:t>
            </a:r>
            <a:r>
              <a:rPr lang="en-US" altLang="zh-CN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rPr>
              <a:t>WE328</a:t>
            </a:r>
            <a:endParaRPr lang="en-US" altLang="zh-CN" sz="28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微软雅黑" panose="020B0503020204020204" charset="-122"/>
            </a:endParaRPr>
          </a:p>
        </p:txBody>
      </p:sp>
      <p:sp>
        <p:nvSpPr>
          <p:cNvPr id="16" name="矩形: 圆角 57"/>
          <p:cNvSpPr/>
          <p:nvPr/>
        </p:nvSpPr>
        <p:spPr>
          <a:xfrm>
            <a:off x="5623560" y="1189990"/>
            <a:ext cx="1657350" cy="40449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p>
            <a:pPr algn="ctr"/>
            <a:r>
              <a:rPr lang="en-US" altLang="zh-CN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WE328-3566</a:t>
            </a:r>
            <a:endParaRPr lang="en-US" altLang="zh-CN" sz="12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7" name="矩形: 圆角 57"/>
          <p:cNvSpPr/>
          <p:nvPr/>
        </p:nvSpPr>
        <p:spPr>
          <a:xfrm>
            <a:off x="5623560" y="2391410"/>
            <a:ext cx="1657350" cy="40449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p>
            <a:pPr algn="ctr"/>
            <a:r>
              <a:rPr lang="en-US" altLang="zh-CN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WE328-3128</a:t>
            </a:r>
            <a:endParaRPr lang="en-US" altLang="zh-CN" sz="12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8" name="矩形: 圆角 57"/>
          <p:cNvSpPr/>
          <p:nvPr/>
        </p:nvSpPr>
        <p:spPr>
          <a:xfrm>
            <a:off x="5623560" y="3451860"/>
            <a:ext cx="1657350" cy="40449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p>
            <a:pPr algn="ctr"/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主板</a:t>
            </a:r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供电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9" name="矩形: 圆角 57"/>
          <p:cNvSpPr/>
          <p:nvPr/>
        </p:nvSpPr>
        <p:spPr>
          <a:xfrm>
            <a:off x="5623560" y="4082415"/>
            <a:ext cx="1657350" cy="40449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p>
            <a:pPr algn="ctr"/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网络</a:t>
            </a:r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通信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0" name="矩形: 圆角 57"/>
          <p:cNvSpPr/>
          <p:nvPr/>
        </p:nvSpPr>
        <p:spPr>
          <a:xfrm>
            <a:off x="5623560" y="4724400"/>
            <a:ext cx="1657350" cy="40449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p>
            <a:pPr algn="ctr"/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接口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1" name="矩形: 圆角 57"/>
          <p:cNvSpPr/>
          <p:nvPr/>
        </p:nvSpPr>
        <p:spPr>
          <a:xfrm>
            <a:off x="5623560" y="5608320"/>
            <a:ext cx="1657350" cy="40449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p>
            <a:pPr algn="ctr"/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行业</a:t>
            </a:r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应用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56" b="11855"/>
          <a:stretch>
            <a:fillRect/>
          </a:stretch>
        </p:blipFill>
        <p:spPr>
          <a:xfrm>
            <a:off x="551815" y="1804670"/>
            <a:ext cx="4455795" cy="3332480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1592580" y="5344795"/>
            <a:ext cx="2734310" cy="27559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l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长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127mm ·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宽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86mm ·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板厚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1.6mm</a:t>
            </a:r>
            <a:endParaRPr lang="en-US" altLang="zh-CN" sz="120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" name="文本框 21"/>
          <p:cNvSpPr txBox="1"/>
          <p:nvPr/>
        </p:nvSpPr>
        <p:spPr>
          <a:xfrm>
            <a:off x="7068185" y="1495425"/>
            <a:ext cx="5015230" cy="45694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US" altLang="zh-CN" sz="1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移远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SG368Z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（瑞芯微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RK3568 · 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四核 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ARM Cortex-A55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）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endParaRPr lang="en-US" altLang="zh-CN" sz="12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endParaRPr lang="en-US" altLang="zh-CN" sz="12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Android13</a:t>
            </a:r>
            <a:endParaRPr lang="en-US" altLang="zh-CN" sz="12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endParaRPr lang="en-US" altLang="zh-CN" sz="12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12V</a:t>
            </a:r>
            <a:endParaRPr lang="en-US" altLang="zh-CN" sz="12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endParaRPr lang="en-US" altLang="zh-CN" sz="12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支持 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Wi-Fi 2.4G/5G 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双频，蓝牙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5.0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，以太网，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可选配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4G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模组，支持全网通</a:t>
            </a: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endParaRPr lang="en-US" altLang="zh-CN" sz="12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最高支</a:t>
            </a:r>
            <a:r>
              <a:rPr lang="zh-CN" altLang="en-US" sz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持</a:t>
            </a:r>
            <a:r>
              <a:rPr lang="en-US" altLang="zh-CN" sz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屏异显（</a:t>
            </a:r>
            <a:r>
              <a:rPr lang="en-US" altLang="zh-CN" sz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HDMI,EDP,LVDS/MIPI</a:t>
            </a:r>
            <a:r>
              <a:rPr lang="zh-CN" altLang="en-US" sz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二选一）， </a:t>
            </a:r>
            <a:r>
              <a:rPr lang="en-US" altLang="zh-CN" sz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5</a:t>
            </a:r>
            <a:r>
              <a:rPr lang="zh-CN" altLang="en-US" sz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路</a:t>
            </a:r>
            <a:r>
              <a:rPr lang="en-US" altLang="zh-CN" sz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USB2.0+1</a:t>
            </a:r>
            <a:r>
              <a:rPr lang="zh-CN" altLang="en-US" sz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路</a:t>
            </a:r>
            <a:r>
              <a:rPr lang="en-US" altLang="zh-CN" sz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USB3.0/OTG</a:t>
            </a:r>
            <a:r>
              <a:rPr lang="zh-CN" altLang="en-US" sz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， </a:t>
            </a:r>
            <a:r>
              <a:rPr lang="en-US" altLang="zh-CN" sz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6</a:t>
            </a:r>
            <a:r>
              <a:rPr lang="zh-CN" altLang="en-US" sz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路串口（可选配置</a:t>
            </a:r>
            <a:r>
              <a:rPr lang="en-US" altLang="zh-CN" sz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RS232/RS485/TTL</a:t>
            </a:r>
            <a:r>
              <a:rPr lang="zh-CN" altLang="en-US" sz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），</a:t>
            </a:r>
            <a:r>
              <a:rPr lang="en-US" altLang="zh-CN" sz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7</a:t>
            </a:r>
            <a:r>
              <a:rPr lang="zh-CN" altLang="en-US" sz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路</a:t>
            </a:r>
            <a:r>
              <a:rPr lang="en-US" altLang="zh-CN" sz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GPIO</a:t>
            </a:r>
            <a:r>
              <a:rPr lang="zh-CN" altLang="en-US" sz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lang="en-US" altLang="zh-CN" sz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 TF </a:t>
            </a:r>
            <a:r>
              <a:rPr lang="zh-CN" altLang="en-US" sz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lang="en-US" altLang="zh-CN" sz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RTC</a:t>
            </a:r>
            <a:r>
              <a:rPr lang="zh-CN" altLang="en-US" sz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，喇叭</a:t>
            </a:r>
            <a:endParaRPr lang="en-US" altLang="zh-CN" sz="12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en-US" altLang="zh-CN" sz="12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广告机、车载设备、医疗设备、咖啡机、自动售卖机、智能零售终端、智能自助终端等</a:t>
            </a: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3"/>
          <p:cNvSpPr txBox="1"/>
          <p:nvPr/>
        </p:nvSpPr>
        <p:spPr>
          <a:xfrm>
            <a:off x="301526" y="467994"/>
            <a:ext cx="8447289" cy="521970"/>
          </a:xfrm>
          <a:prstGeom prst="rect">
            <a:avLst/>
          </a:prstGeom>
          <a:noFill/>
          <a:effectLst/>
        </p:spPr>
        <p:txBody>
          <a:bodyPr wrap="square" lIns="91440" tIns="45720" rIns="91440" bIns="45720" rtlCol="0">
            <a:spAutoFit/>
          </a:bodyPr>
          <a:lstStyle/>
          <a:p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rPr>
              <a:t>智能终端主板：</a:t>
            </a:r>
            <a:r>
              <a:rPr lang="en-US" altLang="zh-CN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rPr>
              <a:t>QSM368Z</a:t>
            </a:r>
            <a:endParaRPr lang="zh-CN" altLang="en-US" sz="28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微软雅黑" panose="020B0503020204020204" charset="-122"/>
            </a:endParaRPr>
          </a:p>
        </p:txBody>
      </p:sp>
      <p:sp>
        <p:nvSpPr>
          <p:cNvPr id="51" name="矩形: 圆角 50"/>
          <p:cNvSpPr/>
          <p:nvPr/>
        </p:nvSpPr>
        <p:spPr>
          <a:xfrm>
            <a:off x="6006465" y="5373370"/>
            <a:ext cx="974090" cy="412750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行业应用</a:t>
            </a:r>
            <a:endParaRPr lang="zh-CN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53" name="矩形: 圆角 52"/>
          <p:cNvSpPr/>
          <p:nvPr/>
        </p:nvSpPr>
        <p:spPr>
          <a:xfrm>
            <a:off x="6006465" y="4341495"/>
            <a:ext cx="974090" cy="416560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接口</a:t>
            </a:r>
            <a:endParaRPr lang="zh-CN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54" name="矩形: 圆角 53"/>
          <p:cNvSpPr/>
          <p:nvPr/>
        </p:nvSpPr>
        <p:spPr>
          <a:xfrm>
            <a:off x="6002020" y="3561080"/>
            <a:ext cx="974090" cy="42481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网络通信</a:t>
            </a:r>
            <a:endParaRPr lang="zh-CN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55" name="矩形: 圆角 54"/>
          <p:cNvSpPr/>
          <p:nvPr/>
        </p:nvSpPr>
        <p:spPr>
          <a:xfrm>
            <a:off x="6002266" y="2950182"/>
            <a:ext cx="974146" cy="404454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主板供电</a:t>
            </a:r>
            <a:endParaRPr lang="zh-CN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57" name="矩形: 圆角 56"/>
          <p:cNvSpPr/>
          <p:nvPr/>
        </p:nvSpPr>
        <p:spPr>
          <a:xfrm>
            <a:off x="6002266" y="2387300"/>
            <a:ext cx="974146" cy="404454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系统</a:t>
            </a:r>
            <a:endParaRPr lang="zh-CN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58" name="矩形: 圆角 57"/>
          <p:cNvSpPr/>
          <p:nvPr/>
        </p:nvSpPr>
        <p:spPr>
          <a:xfrm>
            <a:off x="6002266" y="1814686"/>
            <a:ext cx="974146" cy="404454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模块</a:t>
            </a:r>
            <a:r>
              <a:rPr lang="en-US" altLang="zh-CN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 (CPU)</a:t>
            </a:r>
            <a:endParaRPr lang="zh-CN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638300" y="5264785"/>
            <a:ext cx="2875915" cy="27559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l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长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138.8mm ·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宽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84.1mm ·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板厚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1.6mm</a:t>
            </a:r>
            <a:endParaRPr lang="en-US" altLang="zh-CN" sz="120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rcRect l="11073" t="18815" r="12107" b="15546"/>
          <a:stretch>
            <a:fillRect/>
          </a:stretch>
        </p:blipFill>
        <p:spPr>
          <a:xfrm>
            <a:off x="556895" y="2009775"/>
            <a:ext cx="4912995" cy="314769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alphaModFix am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027" y="1294061"/>
            <a:ext cx="8067400" cy="4571527"/>
          </a:xfrm>
          <a:prstGeom prst="rect">
            <a:avLst/>
          </a:prstGeom>
        </p:spPr>
      </p:pic>
      <p:sp>
        <p:nvSpPr>
          <p:cNvPr id="15" name="TextBox 48"/>
          <p:cNvSpPr txBox="1"/>
          <p:nvPr/>
        </p:nvSpPr>
        <p:spPr>
          <a:xfrm>
            <a:off x="2898140" y="2522855"/>
            <a:ext cx="6396355" cy="21132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5865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rPr>
              <a:t>Thanks!</a:t>
            </a:r>
            <a:endParaRPr lang="en-US" altLang="zh-CN" sz="5865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微软雅黑" panose="020B0503020204020204" charset="-122"/>
            </a:endParaRPr>
          </a:p>
          <a:p>
            <a:pPr algn="ctr"/>
            <a:endParaRPr lang="en-US" altLang="zh-CN" sz="5865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微软雅黑" panose="020B0503020204020204" charset="-122"/>
            </a:endParaRPr>
          </a:p>
          <a:p>
            <a:pPr algn="ctr"/>
            <a:endParaRPr lang="zh-CN" altLang="en-US" sz="20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微软雅黑" panose="020B0503020204020204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4017729" y="2564905"/>
            <a:ext cx="3935451" cy="4099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ts val="2665"/>
              </a:lnSpc>
            </a:pPr>
            <a:endParaRPr lang="zh-CN" altLang="en-US" sz="4800" b="1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385" y="456421"/>
            <a:ext cx="2159561" cy="380292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551654" y="609948"/>
            <a:ext cx="6097656" cy="52322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r>
              <a:rPr lang="en-US" altLang="zh-CN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PCBA </a:t>
            </a:r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一站式服务</a:t>
            </a:r>
            <a:endParaRPr lang="zh-CN" altLang="en-US" sz="28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8114" y="1493344"/>
            <a:ext cx="10737823" cy="5163874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301526" y="467994"/>
            <a:ext cx="8447289" cy="953135"/>
          </a:xfrm>
          <a:prstGeom prst="rect">
            <a:avLst/>
          </a:prstGeom>
          <a:noFill/>
          <a:effectLst/>
        </p:spPr>
        <p:txBody>
          <a:bodyPr wrap="square" lIns="91440" tIns="45720" rIns="91440" bIns="45720" rtlCol="0">
            <a:spAutoFit/>
          </a:bodyPr>
          <a:lstStyle/>
          <a:p>
            <a:r>
              <a:rPr lang="en-US" altLang="zh-CN" sz="2800" b="1" dirty="0">
                <a:solidFill>
                  <a:srgbClr val="C70025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rPr>
              <a:t> </a:t>
            </a:r>
            <a:r>
              <a:rPr lang="en-US" altLang="zh-CN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4G C</a:t>
            </a:r>
            <a:r>
              <a:rPr lang="en-US" altLang="zh-CN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at1 DTU</a:t>
            </a:r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：</a:t>
            </a:r>
            <a:r>
              <a:rPr lang="en-US" altLang="zh-CN" sz="2800" b="1" dirty="0">
                <a:solidFill>
                  <a:srgbClr val="C70025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rPr>
              <a:t>WE908</a:t>
            </a:r>
            <a:endParaRPr lang="zh-CN" altLang="en-US" sz="28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en-US" altLang="zh-CN" sz="28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7004685" y="1883410"/>
            <a:ext cx="4868545" cy="35921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移远 EC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800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x 系列</a:t>
            </a:r>
            <a:endParaRPr lang="zh-CN" altLang="en-US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endParaRPr lang="zh-CN" altLang="en-US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5V-12V</a:t>
            </a: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LTE 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+ 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G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PIO + SIM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卡</a:t>
            </a: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3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UART</a:t>
            </a:r>
            <a:r>
              <a:rPr lang="zh-CN" altLang="en-US" sz="13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（</a:t>
            </a:r>
            <a:r>
              <a:rPr lang="en-US" altLang="zh-CN" sz="13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可选配置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TTL/RS232/RS485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）</a:t>
            </a:r>
            <a:r>
              <a:rPr lang="zh-CN" altLang="en-US" sz="13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、</a:t>
            </a:r>
            <a:r>
              <a:rPr lang="en-US" altLang="zh-CN" sz="13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USB2.0</a:t>
            </a:r>
            <a:r>
              <a:rPr lang="zh-CN" altLang="en-US" sz="13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、</a:t>
            </a:r>
            <a:endParaRPr lang="en-US" altLang="zh-CN" sz="1300" dirty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3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XH2.54-4P</a:t>
            </a:r>
            <a:r>
              <a:rPr lang="zh-CN" altLang="en-US" sz="13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座子、</a:t>
            </a:r>
            <a:r>
              <a:rPr lang="en-US" altLang="zh-CN" sz="13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Micro USB</a:t>
            </a:r>
            <a:endParaRPr lang="en-US" altLang="zh-CN" sz="13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3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定位器、车载</a:t>
            </a:r>
            <a:r>
              <a:rPr lang="en-US" altLang="zh-CN" sz="13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OBD</a:t>
            </a:r>
            <a:r>
              <a:rPr lang="zh-CN" altLang="en-US" sz="13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、智能电表、支付</a:t>
            </a:r>
            <a:r>
              <a:rPr lang="en-US" altLang="zh-CN" sz="13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POS</a:t>
            </a:r>
            <a:r>
              <a:rPr lang="zh-CN" altLang="en-US" sz="13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、充电桩、智慧农业等</a:t>
            </a: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8" name="矩形: 圆角 57"/>
          <p:cNvSpPr/>
          <p:nvPr/>
        </p:nvSpPr>
        <p:spPr>
          <a:xfrm>
            <a:off x="5930265" y="1916430"/>
            <a:ext cx="983615" cy="40449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p>
            <a:pPr algn="ctr"/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适配</a:t>
            </a:r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型号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609725" y="4881880"/>
            <a:ext cx="2734310" cy="27559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长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44mm ·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宽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40mm ·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板厚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1.6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mm</a:t>
            </a:r>
            <a:endParaRPr lang="en-US" altLang="zh-CN" sz="120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: 圆角 57"/>
          <p:cNvSpPr/>
          <p:nvPr/>
        </p:nvSpPr>
        <p:spPr>
          <a:xfrm>
            <a:off x="5938520" y="3105150"/>
            <a:ext cx="975360" cy="40449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p>
            <a:pPr algn="ctr"/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功能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" name="矩形: 圆角 57"/>
          <p:cNvSpPr/>
          <p:nvPr/>
        </p:nvSpPr>
        <p:spPr>
          <a:xfrm>
            <a:off x="5932170" y="3688080"/>
            <a:ext cx="983615" cy="40449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p>
            <a:pPr algn="ctr"/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通讯</a:t>
            </a:r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协议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2" name="矩形: 圆角 57"/>
          <p:cNvSpPr/>
          <p:nvPr/>
        </p:nvSpPr>
        <p:spPr>
          <a:xfrm>
            <a:off x="5938520" y="4295775"/>
            <a:ext cx="983615" cy="40449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p>
            <a:pPr algn="ctr"/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接口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3" name="矩形: 圆角 57"/>
          <p:cNvSpPr/>
          <p:nvPr/>
        </p:nvSpPr>
        <p:spPr>
          <a:xfrm>
            <a:off x="5949315" y="4881880"/>
            <a:ext cx="983615" cy="40449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p>
            <a:pPr algn="ctr"/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行业</a:t>
            </a:r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应用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4" name="矩形: 圆角 57"/>
          <p:cNvSpPr/>
          <p:nvPr/>
        </p:nvSpPr>
        <p:spPr>
          <a:xfrm>
            <a:off x="5929630" y="2522220"/>
            <a:ext cx="983615" cy="40449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p>
            <a:pPr algn="ctr"/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供电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205" y="2051050"/>
            <a:ext cx="2648585" cy="264858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301526" y="467994"/>
            <a:ext cx="8447289" cy="521970"/>
          </a:xfrm>
          <a:prstGeom prst="rect">
            <a:avLst/>
          </a:prstGeom>
          <a:noFill/>
          <a:effectLst/>
        </p:spPr>
        <p:txBody>
          <a:bodyPr wrap="square" lIns="91440" tIns="45720" rIns="91440" bIns="45720" rtlCol="0">
            <a:spAutoFit/>
          </a:bodyPr>
          <a:lstStyle/>
          <a:p>
            <a:r>
              <a:rPr lang="en-US" altLang="zh-CN" sz="2800" b="1" dirty="0">
                <a:solidFill>
                  <a:srgbClr val="C70025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rPr>
              <a:t> </a:t>
            </a:r>
            <a:r>
              <a:rPr lang="en-US" altLang="zh-CN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4G Cat1 D</a:t>
            </a:r>
            <a:r>
              <a:rPr lang="en-US" altLang="zh-CN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ongle </a:t>
            </a:r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：</a:t>
            </a:r>
            <a:r>
              <a:rPr lang="en-US" altLang="zh-CN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RC800X</a:t>
            </a:r>
            <a:endParaRPr lang="en-US" altLang="zh-CN" sz="28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7157085" y="1964690"/>
            <a:ext cx="4868545" cy="35921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移远 EC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800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x 系列</a:t>
            </a:r>
            <a:endParaRPr lang="zh-CN" altLang="en-US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endParaRPr lang="zh-CN" altLang="en-US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5V-12V</a:t>
            </a: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LTE 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+ 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G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NSS + SIM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卡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 </a:t>
            </a:r>
            <a:r>
              <a:rPr lang="en-US" altLang="zh-CN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OpenCPU</a:t>
            </a: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UART、USB2.0</a:t>
            </a: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3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2.54-8P</a:t>
            </a:r>
            <a:r>
              <a:rPr lang="zh-CN" altLang="en-US" sz="13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单排针、</a:t>
            </a:r>
            <a:r>
              <a:rPr lang="en-US" altLang="zh-CN" sz="13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Micro USB</a:t>
            </a:r>
            <a:endParaRPr lang="en-US" altLang="zh-CN" sz="13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3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定位器、车载</a:t>
            </a:r>
            <a:r>
              <a:rPr lang="en-US" altLang="zh-CN" sz="13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OBD</a:t>
            </a:r>
            <a:r>
              <a:rPr lang="zh-CN" altLang="en-US" sz="13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、智能电表、支付</a:t>
            </a:r>
            <a:r>
              <a:rPr lang="en-US" altLang="zh-CN" sz="13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POS</a:t>
            </a:r>
            <a:r>
              <a:rPr lang="zh-CN" altLang="en-US" sz="13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、充电桩、智慧农业等</a:t>
            </a: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8" name="矩形: 圆角 57"/>
          <p:cNvSpPr/>
          <p:nvPr/>
        </p:nvSpPr>
        <p:spPr>
          <a:xfrm>
            <a:off x="6082665" y="1997710"/>
            <a:ext cx="983615" cy="40449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p>
            <a:pPr algn="ctr"/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适配</a:t>
            </a:r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型号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740535" y="4998720"/>
            <a:ext cx="2734310" cy="27559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l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长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32mm ·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宽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30mm ·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板厚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1.6mm</a:t>
            </a:r>
            <a:endParaRPr lang="en-US" altLang="zh-CN" sz="120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: 圆角 57"/>
          <p:cNvSpPr/>
          <p:nvPr/>
        </p:nvSpPr>
        <p:spPr>
          <a:xfrm>
            <a:off x="6090920" y="3186430"/>
            <a:ext cx="975360" cy="40449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p>
            <a:pPr algn="ctr"/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功能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" name="矩形: 圆角 57"/>
          <p:cNvSpPr/>
          <p:nvPr/>
        </p:nvSpPr>
        <p:spPr>
          <a:xfrm>
            <a:off x="6084570" y="3769360"/>
            <a:ext cx="983615" cy="40449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p>
            <a:pPr algn="ctr"/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通讯</a:t>
            </a:r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协议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2" name="矩形: 圆角 57"/>
          <p:cNvSpPr/>
          <p:nvPr/>
        </p:nvSpPr>
        <p:spPr>
          <a:xfrm>
            <a:off x="6090920" y="4377055"/>
            <a:ext cx="983615" cy="40449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p>
            <a:pPr algn="ctr"/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接口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3" name="矩形: 圆角 57"/>
          <p:cNvSpPr/>
          <p:nvPr/>
        </p:nvSpPr>
        <p:spPr>
          <a:xfrm>
            <a:off x="6101715" y="4963160"/>
            <a:ext cx="983615" cy="40449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p>
            <a:pPr algn="ctr"/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行业</a:t>
            </a:r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应用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" y="2340610"/>
            <a:ext cx="2367915" cy="236791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635" y="2385695"/>
            <a:ext cx="2359025" cy="2359025"/>
          </a:xfrm>
          <a:prstGeom prst="rect">
            <a:avLst/>
          </a:prstGeom>
        </p:spPr>
      </p:pic>
      <p:sp>
        <p:nvSpPr>
          <p:cNvPr id="14" name="矩形: 圆角 57"/>
          <p:cNvSpPr/>
          <p:nvPr/>
        </p:nvSpPr>
        <p:spPr>
          <a:xfrm>
            <a:off x="6082030" y="2603500"/>
            <a:ext cx="983615" cy="40449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p>
            <a:pPr algn="ctr"/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供电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301526" y="467994"/>
            <a:ext cx="8447289" cy="521970"/>
          </a:xfrm>
          <a:prstGeom prst="rect">
            <a:avLst/>
          </a:prstGeom>
          <a:noFill/>
          <a:effectLst/>
        </p:spPr>
        <p:txBody>
          <a:bodyPr wrap="square" lIns="91440" tIns="45720" rIns="91440" bIns="45720" rtlCol="0">
            <a:spAutoFit/>
          </a:bodyPr>
          <a:lstStyle/>
          <a:p>
            <a:r>
              <a:rPr lang="en-US" altLang="zh-CN" sz="2800" b="1" dirty="0">
                <a:solidFill>
                  <a:srgbClr val="C70025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rPr>
              <a:t> </a:t>
            </a:r>
            <a:r>
              <a:rPr lang="en-US" altLang="zh-CN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4G Cat1 Dongle </a:t>
            </a:r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：</a:t>
            </a:r>
            <a:r>
              <a:rPr lang="en-US" altLang="zh-CN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WE800X</a:t>
            </a:r>
            <a:endParaRPr lang="en-US" altLang="zh-CN" sz="28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7157085" y="1964690"/>
            <a:ext cx="4868545" cy="36925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移远 EC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800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x 系列</a:t>
            </a:r>
            <a:endParaRPr lang="zh-CN" altLang="en-US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endParaRPr lang="zh-CN" altLang="en-US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5V-12V</a:t>
            </a: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LTE 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+ 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G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NSS + SIM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卡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 </a:t>
            </a:r>
            <a:r>
              <a:rPr lang="en-US" altLang="zh-CN" sz="13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OpenCPU</a:t>
            </a: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UART、USB2.0</a:t>
            </a: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PH2.0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-4P端子 / XH2.54-4P端子 / 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TYPE-A USB（三选一）</a:t>
            </a: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定位器、车载OBD、智能电表、支付POS、充电桩、智慧农业等</a:t>
            </a: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50000"/>
              </a:lnSpc>
              <a:buClrTx/>
              <a:buSzTx/>
              <a:buFontTx/>
            </a:pP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8" name="矩形: 圆角 57"/>
          <p:cNvSpPr/>
          <p:nvPr/>
        </p:nvSpPr>
        <p:spPr>
          <a:xfrm>
            <a:off x="6082665" y="1997710"/>
            <a:ext cx="983615" cy="40449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p>
            <a:pPr algn="ctr"/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适配</a:t>
            </a:r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型号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740535" y="4998720"/>
            <a:ext cx="2734310" cy="275590"/>
          </a:xfrm>
          <a:prstGeom prst="rect">
            <a:avLst/>
          </a:prstGeom>
        </p:spPr>
        <p:txBody>
          <a:bodyPr wrap="square">
            <a:spAutoFit/>
          </a:bodyPr>
          <a:p>
            <a:pPr indent="0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长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48.7mm ·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宽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31.6mm ·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板厚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1.6mm</a:t>
            </a:r>
            <a:endParaRPr lang="en-US" altLang="zh-CN" sz="120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: 圆角 57"/>
          <p:cNvSpPr/>
          <p:nvPr/>
        </p:nvSpPr>
        <p:spPr>
          <a:xfrm>
            <a:off x="6090920" y="3186430"/>
            <a:ext cx="975360" cy="40449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p>
            <a:pPr algn="ctr"/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功能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" name="矩形: 圆角 57"/>
          <p:cNvSpPr/>
          <p:nvPr/>
        </p:nvSpPr>
        <p:spPr>
          <a:xfrm>
            <a:off x="6084570" y="3769360"/>
            <a:ext cx="983615" cy="40449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p>
            <a:pPr algn="ctr"/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通讯</a:t>
            </a:r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协议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2" name="矩形: 圆角 57"/>
          <p:cNvSpPr/>
          <p:nvPr/>
        </p:nvSpPr>
        <p:spPr>
          <a:xfrm>
            <a:off x="6090920" y="4377055"/>
            <a:ext cx="983615" cy="40449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p>
            <a:pPr algn="ctr"/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接口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3" name="矩形: 圆角 57"/>
          <p:cNvSpPr/>
          <p:nvPr/>
        </p:nvSpPr>
        <p:spPr>
          <a:xfrm>
            <a:off x="6101715" y="4963160"/>
            <a:ext cx="983615" cy="40449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p>
            <a:pPr algn="ctr"/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行业</a:t>
            </a:r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应用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4" name="矩形: 圆角 57"/>
          <p:cNvSpPr/>
          <p:nvPr/>
        </p:nvSpPr>
        <p:spPr>
          <a:xfrm>
            <a:off x="6082030" y="2603500"/>
            <a:ext cx="983615" cy="40449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p>
            <a:pPr algn="ctr"/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供电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6" name="图片 53" descr="5fae6f2dab9f1459b1695ec2f4dc9b65"/>
          <p:cNvPicPr>
            <a:picLocks noChangeAspect="1"/>
          </p:cNvPicPr>
          <p:nvPr/>
        </p:nvPicPr>
        <p:blipFill>
          <a:blip r:embed="rId1"/>
          <a:srcRect l="22202" t="24640" r="22137" b="22635"/>
          <a:stretch>
            <a:fillRect/>
          </a:stretch>
        </p:blipFill>
        <p:spPr>
          <a:xfrm>
            <a:off x="887730" y="2069465"/>
            <a:ext cx="2310765" cy="27355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-2147482575" descr="e957561bbacecadf2e0dcb16c3e70864"/>
          <p:cNvPicPr>
            <a:picLocks noChangeAspect="1"/>
          </p:cNvPicPr>
          <p:nvPr/>
        </p:nvPicPr>
        <p:blipFill>
          <a:blip r:embed="rId2"/>
          <a:srcRect l="24934" t="24323" r="24026" b="21286"/>
          <a:stretch>
            <a:fillRect/>
          </a:stretch>
        </p:blipFill>
        <p:spPr>
          <a:xfrm>
            <a:off x="3098483" y="2079625"/>
            <a:ext cx="2045335" cy="272542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3"/>
          <p:cNvSpPr txBox="1"/>
          <p:nvPr/>
        </p:nvSpPr>
        <p:spPr>
          <a:xfrm>
            <a:off x="301526" y="467994"/>
            <a:ext cx="8447289" cy="521970"/>
          </a:xfrm>
          <a:prstGeom prst="rect">
            <a:avLst/>
          </a:prstGeom>
          <a:noFill/>
          <a:effectLst/>
        </p:spPr>
        <p:txBody>
          <a:bodyPr wrap="square" lIns="91440" tIns="45720" rIns="91440" bIns="45720" rtlCol="0">
            <a:spAutoFit/>
          </a:bodyPr>
          <a:lstStyle/>
          <a:p>
            <a:r>
              <a:rPr lang="en-US" altLang="zh-CN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4G Cat1/Cat4 DTU</a:t>
            </a:r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：</a:t>
            </a:r>
            <a:r>
              <a:rPr lang="en-US" altLang="zh-CN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WE200N</a:t>
            </a:r>
            <a:endParaRPr lang="en-US" altLang="zh-CN" sz="28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7248525" y="1685925"/>
            <a:ext cx="4868545" cy="41922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移远 EC2x / EC200x 系列</a:t>
            </a:r>
            <a:endParaRPr lang="zh-CN" altLang="en-US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endParaRPr lang="zh-CN" altLang="en-US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5V-12V</a:t>
            </a: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LTE 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+ SIM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卡</a:t>
            </a: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3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UART</a:t>
            </a:r>
            <a:r>
              <a:rPr lang="zh-CN" altLang="en-US" sz="13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、</a:t>
            </a:r>
            <a:r>
              <a:rPr lang="en-US" altLang="zh-CN" sz="13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USB2.0</a:t>
            </a:r>
            <a:endParaRPr lang="en-US" altLang="zh-CN" sz="1300" dirty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XH2.54-4P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端子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/PH2.0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-4P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端子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/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TYPE-A USB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（三选一，选配）、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2.54-4P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排针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和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2.54-2X8P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双排针（选配）、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Micro USB</a:t>
            </a:r>
            <a:endParaRPr lang="zh-CN" altLang="en-US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工业控制，医疗仪器，工业路由器，无人自助设备等</a:t>
            </a:r>
            <a:endParaRPr lang="zh-CN" altLang="en-US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8" name="矩形: 圆角 57"/>
          <p:cNvSpPr/>
          <p:nvPr/>
        </p:nvSpPr>
        <p:spPr>
          <a:xfrm>
            <a:off x="6123305" y="1718945"/>
            <a:ext cx="983615" cy="40449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p>
            <a:pPr algn="ctr"/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适配</a:t>
            </a:r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型号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640205" y="4881880"/>
            <a:ext cx="2734310" cy="27559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长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52mm ·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宽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47.8mm ·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板厚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1.6mm</a:t>
            </a:r>
            <a:endParaRPr lang="en-US" altLang="zh-CN" sz="120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: 圆角 57"/>
          <p:cNvSpPr/>
          <p:nvPr/>
        </p:nvSpPr>
        <p:spPr>
          <a:xfrm>
            <a:off x="6131560" y="2907665"/>
            <a:ext cx="975360" cy="40449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p>
            <a:pPr algn="ctr"/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功能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" name="矩形: 圆角 57"/>
          <p:cNvSpPr/>
          <p:nvPr/>
        </p:nvSpPr>
        <p:spPr>
          <a:xfrm>
            <a:off x="6125210" y="3490595"/>
            <a:ext cx="983615" cy="40449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p>
            <a:pPr algn="ctr"/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通讯</a:t>
            </a:r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协议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2" name="矩形: 圆角 57"/>
          <p:cNvSpPr/>
          <p:nvPr/>
        </p:nvSpPr>
        <p:spPr>
          <a:xfrm>
            <a:off x="6131560" y="4098290"/>
            <a:ext cx="983615" cy="40449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p>
            <a:pPr algn="ctr"/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接口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3" name="矩形: 圆角 57"/>
          <p:cNvSpPr/>
          <p:nvPr/>
        </p:nvSpPr>
        <p:spPr>
          <a:xfrm>
            <a:off x="6142355" y="4979035"/>
            <a:ext cx="983615" cy="40449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p>
            <a:pPr algn="ctr"/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行业</a:t>
            </a:r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应用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4" name="矩形: 圆角 57"/>
          <p:cNvSpPr/>
          <p:nvPr/>
        </p:nvSpPr>
        <p:spPr>
          <a:xfrm>
            <a:off x="6122670" y="2324735"/>
            <a:ext cx="983615" cy="40449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p>
            <a:pPr algn="ctr"/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供电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" y="1996440"/>
            <a:ext cx="2630170" cy="263017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8470" y="1996440"/>
            <a:ext cx="2599690" cy="259969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3"/>
          <p:cNvSpPr txBox="1"/>
          <p:nvPr/>
        </p:nvSpPr>
        <p:spPr>
          <a:xfrm>
            <a:off x="301526" y="467994"/>
            <a:ext cx="8447289" cy="521970"/>
          </a:xfrm>
          <a:prstGeom prst="rect">
            <a:avLst/>
          </a:prstGeom>
          <a:noFill/>
          <a:effectLst/>
        </p:spPr>
        <p:txBody>
          <a:bodyPr wrap="square" lIns="91440" tIns="45720" rIns="91440" bIns="45720" rtlCol="0">
            <a:spAutoFit/>
          </a:bodyPr>
          <a:lstStyle/>
          <a:p>
            <a:r>
              <a:rPr lang="en-US" altLang="zh-CN" sz="2800" b="1" dirty="0">
                <a:solidFill>
                  <a:srgbClr val="C70025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rPr>
              <a:t> </a:t>
            </a:r>
            <a:r>
              <a:rPr lang="en-US" altLang="zh-CN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4G </a:t>
            </a:r>
            <a:r>
              <a:rPr lang="en-US" altLang="zh-CN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Cat1/Cat4 Dongle</a:t>
            </a:r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：</a:t>
            </a:r>
            <a:r>
              <a:rPr lang="en-US" altLang="zh-CN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RC20X</a:t>
            </a:r>
            <a:endParaRPr lang="en-US" altLang="zh-CN" sz="28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58" b="16216"/>
          <a:stretch>
            <a:fillRect/>
          </a:stretch>
        </p:blipFill>
        <p:spPr>
          <a:xfrm>
            <a:off x="382905" y="1953895"/>
            <a:ext cx="2133600" cy="147510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36" b="13699"/>
          <a:stretch>
            <a:fillRect/>
          </a:stretch>
        </p:blipFill>
        <p:spPr>
          <a:xfrm>
            <a:off x="473075" y="3631565"/>
            <a:ext cx="2043430" cy="144653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06" b="25674"/>
          <a:stretch>
            <a:fillRect/>
          </a:stretch>
        </p:blipFill>
        <p:spPr>
          <a:xfrm>
            <a:off x="2799080" y="1953895"/>
            <a:ext cx="2812415" cy="13843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71" b="20874"/>
          <a:stretch>
            <a:fillRect/>
          </a:stretch>
        </p:blipFill>
        <p:spPr>
          <a:xfrm>
            <a:off x="2832735" y="3558540"/>
            <a:ext cx="2778760" cy="1569085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7272607" y="1873197"/>
            <a:ext cx="4752388" cy="3892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移远 EC2x / EC200x 系列</a:t>
            </a: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5V-12V</a:t>
            </a: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LTE + GNSS + SIM卡 + OpenCPU</a:t>
            </a: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UART、USB2.0</a:t>
            </a: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PH2.0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-4P端子 / XH2.54-4P端子 / 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TYPE-A USB（三选一）</a:t>
            </a: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工业控制、医疗仪器、共享支付、无人自助设备等</a:t>
            </a: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8" name="矩形: 圆角 57"/>
          <p:cNvSpPr/>
          <p:nvPr/>
        </p:nvSpPr>
        <p:spPr>
          <a:xfrm>
            <a:off x="6189980" y="1906270"/>
            <a:ext cx="983615" cy="40449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p>
            <a:pPr algn="ctr"/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适配</a:t>
            </a:r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型号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8" name="矩形: 圆角 57"/>
          <p:cNvSpPr/>
          <p:nvPr/>
        </p:nvSpPr>
        <p:spPr>
          <a:xfrm>
            <a:off x="6198235" y="3111500"/>
            <a:ext cx="983615" cy="40449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p>
            <a:pPr algn="ctr"/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功能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" name="矩形: 圆角 57"/>
          <p:cNvSpPr/>
          <p:nvPr/>
        </p:nvSpPr>
        <p:spPr>
          <a:xfrm>
            <a:off x="6191885" y="3694430"/>
            <a:ext cx="983615" cy="40449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p>
            <a:pPr algn="ctr"/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通讯</a:t>
            </a:r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协议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2" name="矩形: 圆角 57"/>
          <p:cNvSpPr/>
          <p:nvPr/>
        </p:nvSpPr>
        <p:spPr>
          <a:xfrm>
            <a:off x="6198235" y="4302125"/>
            <a:ext cx="983615" cy="40449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p>
            <a:pPr algn="ctr"/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接口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3" name="矩形: 圆角 57"/>
          <p:cNvSpPr/>
          <p:nvPr/>
        </p:nvSpPr>
        <p:spPr>
          <a:xfrm>
            <a:off x="6209030" y="4888230"/>
            <a:ext cx="983615" cy="40449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p>
            <a:pPr algn="ctr"/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行业</a:t>
            </a:r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应用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4" name="矩形: 圆角 57"/>
          <p:cNvSpPr/>
          <p:nvPr/>
        </p:nvSpPr>
        <p:spPr>
          <a:xfrm>
            <a:off x="6209030" y="2506345"/>
            <a:ext cx="983615" cy="40449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p>
            <a:pPr algn="ctr"/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供电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650365" y="5280660"/>
            <a:ext cx="2734310" cy="275590"/>
          </a:xfrm>
          <a:prstGeom prst="rect">
            <a:avLst/>
          </a:prstGeom>
        </p:spPr>
        <p:txBody>
          <a:bodyPr wrap="square">
            <a:spAutoFit/>
          </a:bodyPr>
          <a:p>
            <a:pPr indent="0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长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48.7mm ·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宽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31.6mm ·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板厚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1.6mm</a:t>
            </a:r>
            <a:endParaRPr lang="en-US" altLang="zh-CN" sz="120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3"/>
          <p:cNvSpPr txBox="1"/>
          <p:nvPr/>
        </p:nvSpPr>
        <p:spPr>
          <a:xfrm>
            <a:off x="301526" y="467994"/>
            <a:ext cx="8447289" cy="521970"/>
          </a:xfrm>
          <a:prstGeom prst="rect">
            <a:avLst/>
          </a:prstGeom>
          <a:noFill/>
          <a:effectLst/>
        </p:spPr>
        <p:txBody>
          <a:bodyPr wrap="square" lIns="91440" tIns="45720" rIns="91440" bIns="45720" rtlCol="0">
            <a:spAutoFit/>
          </a:bodyPr>
          <a:lstStyle/>
          <a:p>
            <a:r>
              <a:rPr lang="en-US" altLang="zh-CN" sz="2800" b="1" dirty="0">
                <a:solidFill>
                  <a:srgbClr val="C70025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rPr>
              <a:t> </a:t>
            </a:r>
            <a:r>
              <a:rPr lang="zh-CN" altLang="en-US" sz="2800" b="1" dirty="0">
                <a:solidFill>
                  <a:srgbClr val="C70025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rPr>
              <a:t>智能车载</a:t>
            </a:r>
            <a:r>
              <a:rPr lang="en-US" altLang="zh-CN" sz="2800" b="1" dirty="0">
                <a:solidFill>
                  <a:srgbClr val="C70025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rPr>
              <a:t>RTK</a:t>
            </a:r>
            <a:r>
              <a:rPr lang="zh-CN" altLang="en-US" sz="2800" b="1" dirty="0">
                <a:solidFill>
                  <a:srgbClr val="C70025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rPr>
              <a:t>定位</a:t>
            </a:r>
            <a:r>
              <a:rPr lang="zh-CN" altLang="en-US" sz="2800" b="1" dirty="0">
                <a:solidFill>
                  <a:srgbClr val="C70025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rPr>
              <a:t>器：</a:t>
            </a:r>
            <a:r>
              <a:rPr lang="en-US" altLang="zh-CN" sz="2800" b="1" dirty="0">
                <a:solidFill>
                  <a:srgbClr val="C70025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rPr>
              <a:t>RCBF-BD</a:t>
            </a:r>
            <a:endParaRPr lang="en-US" altLang="zh-CN" sz="2800" b="1" dirty="0">
              <a:solidFill>
                <a:srgbClr val="C70025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微软雅黑" panose="020B050302020402020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7248525" y="1741805"/>
            <a:ext cx="4688205" cy="41922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4G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通讯模组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 RTK 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高精度定位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模组</a:t>
            </a:r>
            <a:endParaRPr lang="zh-CN" altLang="en-US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endParaRPr lang="zh-CN" altLang="en-US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9V-90V</a:t>
            </a: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4G CAT1 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全网通、北斗高精度定位（支持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RTK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）、实时位置追踪、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ACC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状态检测、休眠节能、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FOTA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升级，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可支持备用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电池</a:t>
            </a:r>
            <a:endParaRPr lang="zh-CN" altLang="en-US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zh-CN" altLang="en-US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可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扩展一路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RS232 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串口（带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5V 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供电），可通过串口进行参数配置、串口升级、外设扩展等应用。</a:t>
            </a:r>
            <a:endParaRPr lang="zh-CN" altLang="en-US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zh-CN" altLang="en-US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金融、公安、消防、建筑、邮政、航运、货运、急救、公交、</a:t>
            </a:r>
            <a:endParaRPr lang="zh-CN" altLang="en-US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长途客运、出租客运、汽车租赁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等各类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行业车辆的车载定位、追踪与管理</a:t>
            </a:r>
            <a:endParaRPr lang="zh-CN" altLang="en-US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8" name="矩形: 圆角 57"/>
          <p:cNvSpPr/>
          <p:nvPr/>
        </p:nvSpPr>
        <p:spPr>
          <a:xfrm>
            <a:off x="6123305" y="1772285"/>
            <a:ext cx="983615" cy="40449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p>
            <a:pPr algn="ctr"/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模组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1640205" y="5113655"/>
            <a:ext cx="2734310" cy="27559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长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84mm ·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宽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50mm ·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板厚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1.6mm</a:t>
            </a:r>
            <a:endParaRPr lang="en-US" altLang="zh-CN" sz="120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: 圆角 57"/>
          <p:cNvSpPr/>
          <p:nvPr/>
        </p:nvSpPr>
        <p:spPr>
          <a:xfrm>
            <a:off x="6131560" y="2980055"/>
            <a:ext cx="975360" cy="40449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p>
            <a:pPr algn="ctr"/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功能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3" name="矩形: 圆角 57"/>
          <p:cNvSpPr/>
          <p:nvPr>
            <p:custDataLst>
              <p:tags r:id="rId2"/>
            </p:custDataLst>
          </p:nvPr>
        </p:nvSpPr>
        <p:spPr>
          <a:xfrm>
            <a:off x="6122670" y="4765040"/>
            <a:ext cx="983615" cy="40449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p>
            <a:pPr algn="ctr"/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行业</a:t>
            </a:r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应用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4" name="矩形: 圆角 57"/>
          <p:cNvSpPr/>
          <p:nvPr/>
        </p:nvSpPr>
        <p:spPr>
          <a:xfrm>
            <a:off x="6122670" y="2378075"/>
            <a:ext cx="983615" cy="40449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p>
            <a:pPr algn="ctr"/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供电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3"/>
          <a:srcRect l="8780" t="29907" r="7249" b="29333"/>
          <a:stretch>
            <a:fillRect/>
          </a:stretch>
        </p:blipFill>
        <p:spPr>
          <a:xfrm rot="16200000">
            <a:off x="2793365" y="2152015"/>
            <a:ext cx="3425190" cy="221869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625" y="2025015"/>
            <a:ext cx="2949575" cy="278892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158240" y="5448300"/>
            <a:ext cx="3595370" cy="27559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（整机）长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100mm ·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宽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62mm ·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高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22mm</a:t>
            </a:r>
            <a:endParaRPr lang="en-US" altLang="zh-CN" sz="120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矩形: 圆角 57"/>
          <p:cNvSpPr/>
          <p:nvPr>
            <p:custDataLst>
              <p:tags r:id="rId6"/>
            </p:custDataLst>
          </p:nvPr>
        </p:nvSpPr>
        <p:spPr>
          <a:xfrm>
            <a:off x="6142355" y="3891280"/>
            <a:ext cx="983615" cy="40449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p>
            <a:pPr algn="ctr"/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接口</a:t>
            </a: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  <p:custDataLst>
      <p:tags r:id="rId7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434975" y="480060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rPr>
              <a:t>智能终端主板：</a:t>
            </a:r>
            <a:r>
              <a:rPr lang="en-US" altLang="zh-CN" sz="28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rPr>
              <a:t>WESC002</a:t>
            </a:r>
            <a:endParaRPr lang="en-US" altLang="zh-CN" sz="28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微软雅黑" panose="020B0503020204020204" charset="-122"/>
            </a:endParaRPr>
          </a:p>
        </p:txBody>
      </p:sp>
      <p:pic>
        <p:nvPicPr>
          <p:cNvPr id="3" name="图片 2" descr="2-1"/>
          <p:cNvPicPr>
            <a:picLocks noChangeAspect="1"/>
          </p:cNvPicPr>
          <p:nvPr/>
        </p:nvPicPr>
        <p:blipFill>
          <a:blip r:embed="rId1"/>
          <a:srcRect t="12884" b="14284"/>
          <a:stretch>
            <a:fillRect/>
          </a:stretch>
        </p:blipFill>
        <p:spPr>
          <a:xfrm>
            <a:off x="537845" y="1812290"/>
            <a:ext cx="4667885" cy="3399790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7068185" y="1382395"/>
            <a:ext cx="5124450" cy="401510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>
              <a:lnSpc>
                <a:spcPct val="150000"/>
              </a:lnSpc>
            </a:pPr>
            <a:endParaRPr lang="en-US" altLang="zh-CN" sz="1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移远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SC20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系列（高通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MSM8909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，四核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ARM Cortex-A7 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处理器）</a:t>
            </a: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Android7.1</a:t>
            </a: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6V-12V</a:t>
            </a: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支持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WiFi 2.4G/5G 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双频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, 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蓝牙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4.0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Cat4  4G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全网通</a:t>
            </a: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MIPI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，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TP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，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路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USB HOST+1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路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Micro USB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路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串口（</a:t>
            </a:r>
            <a:r>
              <a:rPr lang="en-US" altLang="zh-CN" sz="13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可选配置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TTL/RS232/RS485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），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5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路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GPIO</a:t>
            </a: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en-US" altLang="zh-CN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广告机、共享充电宝、咖啡机、充电桩、自动售货机、共享</a:t>
            </a:r>
            <a:r>
              <a:rPr lang="en-US" altLang="zh-CN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KTV </a:t>
            </a:r>
            <a:r>
              <a:rPr lang="zh-CN" alt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等</a:t>
            </a:r>
            <a:endParaRPr lang="zh-CN" altLang="en-US" sz="13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矩形: 圆角 50"/>
          <p:cNvSpPr/>
          <p:nvPr/>
        </p:nvSpPr>
        <p:spPr>
          <a:xfrm>
            <a:off x="6006465" y="5005705"/>
            <a:ext cx="974090" cy="412750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p>
            <a:pPr algn="ctr"/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行业应用</a:t>
            </a:r>
            <a:endParaRPr lang="zh-CN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8" name="矩形: 圆角 52"/>
          <p:cNvSpPr/>
          <p:nvPr/>
        </p:nvSpPr>
        <p:spPr>
          <a:xfrm>
            <a:off x="6006465" y="4129405"/>
            <a:ext cx="974090" cy="416560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p>
            <a:pPr algn="ctr"/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接口</a:t>
            </a:r>
            <a:endParaRPr lang="zh-CN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9" name="矩形: 圆角 53"/>
          <p:cNvSpPr/>
          <p:nvPr/>
        </p:nvSpPr>
        <p:spPr>
          <a:xfrm>
            <a:off x="6002020" y="3511550"/>
            <a:ext cx="974090" cy="42481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p>
            <a:pPr algn="ctr"/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网络通信</a:t>
            </a:r>
            <a:endParaRPr lang="zh-CN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0" name="矩形: 圆角 54"/>
          <p:cNvSpPr/>
          <p:nvPr/>
        </p:nvSpPr>
        <p:spPr>
          <a:xfrm>
            <a:off x="6006711" y="2925417"/>
            <a:ext cx="974146" cy="404454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p>
            <a:pPr algn="ctr"/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主板供电</a:t>
            </a:r>
            <a:endParaRPr lang="zh-CN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1" name="矩形: 圆角 56"/>
          <p:cNvSpPr/>
          <p:nvPr/>
        </p:nvSpPr>
        <p:spPr>
          <a:xfrm>
            <a:off x="6002266" y="2321260"/>
            <a:ext cx="974146" cy="404454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p>
            <a:pPr algn="ctr"/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系统</a:t>
            </a:r>
            <a:endParaRPr lang="zh-CN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3" name="矩形: 圆角 57"/>
          <p:cNvSpPr/>
          <p:nvPr/>
        </p:nvSpPr>
        <p:spPr>
          <a:xfrm>
            <a:off x="6002266" y="1707371"/>
            <a:ext cx="974146" cy="404454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  <a:alpha val="30000"/>
            </a:schemeClr>
          </a:solidFill>
          <a:ln w="6055" cap="flat">
            <a:noFill/>
            <a:prstDash val="solid"/>
            <a:miter/>
          </a:ln>
        </p:spPr>
        <p:txBody>
          <a:bodyPr rtlCol="0" anchor="ctr"/>
          <a:p>
            <a:pPr algn="ctr"/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模块</a:t>
            </a:r>
            <a:r>
              <a:rPr lang="en-US" altLang="zh-CN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rPr>
              <a:t> (CPU)</a:t>
            </a:r>
            <a:endParaRPr lang="en-US" altLang="zh-CN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1638300" y="5354320"/>
            <a:ext cx="2875915" cy="27559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l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长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119mm ·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宽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86mm · </a:t>
            </a:r>
            <a:r>
              <a:rPr lang="zh-CN" altLang="en-US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板厚</a:t>
            </a:r>
            <a:r>
              <a:rPr lang="en-US" altLang="zh-CN" sz="120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1.6mm</a:t>
            </a:r>
            <a:endParaRPr lang="en-US" altLang="zh-CN" sz="120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DIAGRAM_VIRTUALLY_FRAME" val="{&quot;height&quot;:145.45,&quot;left&quot;:91.2,&quot;top&quot;:341.45,&quot;width&quot;:469.9}"/>
</p:tagLst>
</file>

<file path=ppt/tags/tag71.xml><?xml version="1.0" encoding="utf-8"?>
<p:tagLst xmlns:p="http://schemas.openxmlformats.org/presentationml/2006/main">
  <p:tag name="KSO_WM_DIAGRAM_VIRTUALLY_FRAME" val="{&quot;height&quot;:145.45,&quot;left&quot;:91.2,&quot;top&quot;:341.45,&quot;width&quot;:469.9}"/>
</p:tagLst>
</file>

<file path=ppt/tags/tag72.xml><?xml version="1.0" encoding="utf-8"?>
<p:tagLst xmlns:p="http://schemas.openxmlformats.org/presentationml/2006/main">
  <p:tag name="KSO_WM_DIAGRAM_VIRTUALLY_FRAME" val="{&quot;height&quot;:145.45,&quot;left&quot;:91.2,&quot;top&quot;:341.45,&quot;width&quot;:469.9}"/>
</p:tagLst>
</file>

<file path=ppt/tags/tag73.xml><?xml version="1.0" encoding="utf-8"?>
<p:tagLst xmlns:p="http://schemas.openxmlformats.org/presentationml/2006/main">
  <p:tag name="KSO_WM_DIAGRAM_VIRTUALLY_FRAME" val="{&quot;height&quot;:145.45,&quot;left&quot;:91.2,&quot;top&quot;:341.45,&quot;width&quot;:469.9}"/>
</p:tagLst>
</file>

<file path=ppt/tags/tag7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2648</Words>
  <Application>WPS 演示</Application>
  <PresentationFormat>宽屏</PresentationFormat>
  <Paragraphs>308</Paragraphs>
  <Slides>13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1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小晗</cp:lastModifiedBy>
  <cp:revision>159</cp:revision>
  <dcterms:created xsi:type="dcterms:W3CDTF">2019-06-19T02:08:00Z</dcterms:created>
  <dcterms:modified xsi:type="dcterms:W3CDTF">2026-06-01T08:57:44Z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2052-12.1.0.25865</vt:lpwstr>
  </property>
  <property fmtid="{D5CDD505-2E9C-101B-9397-08002B2CF9AE}" pid="3" name="ICV">
    <vt:lpwstr>8B286604F5524A01A99EBA4AFB2BC947_11</vt:lpwstr>
  </property>
</Properties>
</file>